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0" r:id="rId8"/>
    <p:sldId id="264" r:id="rId9"/>
    <p:sldId id="265" r:id="rId10"/>
    <p:sldId id="295" r:id="rId11"/>
    <p:sldId id="266" r:id="rId12"/>
    <p:sldId id="267" r:id="rId13"/>
    <p:sldId id="268" r:id="rId14"/>
    <p:sldId id="269" r:id="rId15"/>
    <p:sldId id="283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2" r:id="rId26"/>
    <p:sldId id="263" r:id="rId27"/>
    <p:sldId id="281" r:id="rId28"/>
    <p:sldId id="289" r:id="rId29"/>
    <p:sldId id="284" r:id="rId30"/>
    <p:sldId id="286" r:id="rId31"/>
    <p:sldId id="285" r:id="rId32"/>
    <p:sldId id="290" r:id="rId33"/>
    <p:sldId id="287" r:id="rId34"/>
    <p:sldId id="280" r:id="rId35"/>
    <p:sldId id="288" r:id="rId36"/>
    <p:sldId id="291" r:id="rId37"/>
    <p:sldId id="292" r:id="rId38"/>
    <p:sldId id="293" r:id="rId39"/>
    <p:sldId id="296" r:id="rId40"/>
    <p:sldId id="275" r:id="rId41"/>
    <p:sldId id="29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C2AD16B-E6DC-454B-8874-4E782BEA3AB2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A1BC49A-919C-463B-B4C9-FCCA5F71497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lib@sibdisnet.ru" TargetMode="Externa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204864"/>
            <a:ext cx="84582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РЕЛЬЕФНАЯ ГРАФИКА: </a:t>
            </a:r>
            <a:br>
              <a:rPr lang="ru-RU" dirty="0" smtClean="0"/>
            </a:br>
            <a:r>
              <a:rPr lang="ru-RU" dirty="0" smtClean="0"/>
              <a:t>ОТ ЗАМЫСЛА К ВОПЛОЩЕНИЮ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6702" y="4377888"/>
            <a:ext cx="5961112" cy="1752600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latin typeface="+mj-lt"/>
              </a:rPr>
              <a:t>Чепикова</a:t>
            </a:r>
            <a:r>
              <a:rPr lang="ru-RU" sz="2000" b="1" dirty="0" smtClean="0">
                <a:latin typeface="+mj-lt"/>
              </a:rPr>
              <a:t> Светлана Викторовна</a:t>
            </a:r>
            <a:r>
              <a:rPr lang="ru-RU" sz="2000" dirty="0" smtClean="0">
                <a:latin typeface="+mj-lt"/>
              </a:rPr>
              <a:t>,</a:t>
            </a:r>
          </a:p>
          <a:p>
            <a:r>
              <a:rPr lang="ru-RU" sz="2000" dirty="0" smtClean="0">
                <a:latin typeface="+mj-lt"/>
              </a:rPr>
              <a:t>дизайнер Новосибирской областной специальной библиотеки для незрячих и слабовидящих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6111552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</a:rPr>
              <a:t>Новосибирск </a:t>
            </a:r>
            <a:r>
              <a:rPr lang="ru-RU" sz="1400" dirty="0">
                <a:latin typeface="+mj-lt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6213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Мои файлы\РАБОТА\Вебинар\Картинки в презентацию\Карта Томской облас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15" y="1539974"/>
            <a:ext cx="7150677" cy="50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692696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mtClean="0"/>
              <a:t>Принцип лаконичности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61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980728"/>
            <a:ext cx="8229600" cy="10668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Принцип </a:t>
            </a:r>
            <a:r>
              <a:rPr lang="ru-RU" dirty="0"/>
              <a:t>обобщения и унификации </a:t>
            </a:r>
          </a:p>
        </p:txBody>
      </p:sp>
      <p:pic>
        <p:nvPicPr>
          <p:cNvPr id="2050" name="Picture 2" descr="C:\Мои файлы\РАБОТА\Таблички и вывески\Центры занятости\Макеты на согласование\Каргат мнемосх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5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Мои файлы\РАБОТА\Вебинар\Картинки в презентацию\кар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523923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980728"/>
            <a:ext cx="8229600" cy="122413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Принцип </a:t>
            </a:r>
            <a:r>
              <a:rPr lang="ru-RU" dirty="0"/>
              <a:t>акцентирования основных средств раздражения органов чувств </a:t>
            </a:r>
          </a:p>
        </p:txBody>
      </p:sp>
      <p:pic>
        <p:nvPicPr>
          <p:cNvPr id="4099" name="Picture 3" descr="C:\Мои файлы\РАБОТА\Вебинар\Картинки в презентацию\Богородская отрисо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058698" cy="46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080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980728"/>
            <a:ext cx="8229600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Принцип </a:t>
            </a:r>
            <a:r>
              <a:rPr lang="ru-RU" sz="3600" dirty="0"/>
              <a:t>самостоятельности</a:t>
            </a:r>
          </a:p>
        </p:txBody>
      </p:sp>
      <p:pic>
        <p:nvPicPr>
          <p:cNvPr id="3075" name="Picture 3" descr="C:\Мои файлы\РАБОТА\Вебинар\Картинки в презентацию\Принцип самостоятельнос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2796"/>
            <a:ext cx="7269112" cy="51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92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980728"/>
            <a:ext cx="8229600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Принцип </a:t>
            </a:r>
            <a:r>
              <a:rPr lang="ru-RU" sz="3600" dirty="0"/>
              <a:t>подчеркивания структуры</a:t>
            </a:r>
          </a:p>
        </p:txBody>
      </p:sp>
      <p:pic>
        <p:nvPicPr>
          <p:cNvPr id="5122" name="Picture 2" descr="C:\Мои файлы\РАБОТА\Вебинар\Картинки в презентацию\Последовательность изуче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7" y="1844824"/>
            <a:ext cx="850478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8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836712"/>
            <a:ext cx="8229600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Принцип </a:t>
            </a:r>
            <a:r>
              <a:rPr lang="ru-RU" sz="3600" dirty="0"/>
              <a:t>подчеркивания структуры</a:t>
            </a:r>
          </a:p>
        </p:txBody>
      </p:sp>
      <p:pic>
        <p:nvPicPr>
          <p:cNvPr id="16386" name="Picture 2" descr="C:\Мои файлы\РАБОТА\Вебинар\Картинки в презентацию\структу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06885"/>
            <a:ext cx="6641901" cy="478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78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980728"/>
            <a:ext cx="8229600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Принцип </a:t>
            </a:r>
            <a:r>
              <a:rPr lang="ru-RU" sz="3600" dirty="0" err="1" smtClean="0"/>
              <a:t>фазовости</a:t>
            </a:r>
            <a:endParaRPr lang="ru-RU" sz="3600" dirty="0"/>
          </a:p>
        </p:txBody>
      </p:sp>
      <p:pic>
        <p:nvPicPr>
          <p:cNvPr id="6146" name="Picture 2" descr="C:\Мои файлы\РАБОТА\Вебинар\Картинки в презентацию\прорисовка_Дым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71820"/>
            <a:ext cx="7200799" cy="509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250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980728"/>
            <a:ext cx="8229600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Принцип </a:t>
            </a:r>
            <a:r>
              <a:rPr lang="ru-RU" sz="3600" dirty="0" err="1" smtClean="0"/>
              <a:t>фазовости</a:t>
            </a:r>
            <a:endParaRPr lang="ru-RU" sz="3600" dirty="0"/>
          </a:p>
        </p:txBody>
      </p:sp>
      <p:pic>
        <p:nvPicPr>
          <p:cNvPr id="7170" name="Picture 2" descr="C:\Мои файлы\РАБОТА\Вебинар\Картинки в презентацию\фазово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336704" cy="448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88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980728"/>
            <a:ext cx="8229600" cy="122413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Принцип </a:t>
            </a:r>
            <a:r>
              <a:rPr lang="ru-RU" sz="3600" dirty="0"/>
              <a:t>использования обычных ассоциаций, стереотипов и мнемотехники </a:t>
            </a:r>
          </a:p>
        </p:txBody>
      </p:sp>
      <p:pic>
        <p:nvPicPr>
          <p:cNvPr id="8194" name="Picture 2" descr="C:\Мои файлы\РАБОТА\Чистая вода\Планшеты, баннеры\Планшет вода в организмах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20075" r="53051" b="48282"/>
          <a:stretch/>
        </p:blipFill>
        <p:spPr bwMode="auto">
          <a:xfrm>
            <a:off x="1907704" y="2204864"/>
            <a:ext cx="5328592" cy="368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35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3251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3200" dirty="0" smtClean="0">
                <a:latin typeface="+mj-lt"/>
              </a:rPr>
              <a:t>Качество созданного образа зависит от характера и глубины восприятия, а также от уровня развития личности.</a:t>
            </a:r>
          </a:p>
          <a:p>
            <a:pPr marL="109728" indent="0">
              <a:buNone/>
            </a:pPr>
            <a:endParaRPr lang="ru-RU" sz="3200" dirty="0">
              <a:latin typeface="+mj-lt"/>
            </a:endParaRPr>
          </a:p>
          <a:p>
            <a:pPr marL="109728" indent="0">
              <a:buNone/>
            </a:pPr>
            <a:r>
              <a:rPr lang="ru-RU" sz="3200" dirty="0" smtClean="0">
                <a:latin typeface="+mj-lt"/>
              </a:rPr>
              <a:t>Для максимальной передачи признаков предметов используются контур, цвет, текстура, размер, пропорциональное отношение.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591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54006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6"/>
                </a:solidFill>
              </a:rPr>
              <a:t>Графика</a:t>
            </a:r>
            <a:r>
              <a:rPr lang="ru-RU" sz="3600" dirty="0" smtClean="0"/>
              <a:t> - </a:t>
            </a:r>
            <a:r>
              <a:rPr lang="ru-RU" sz="3600" dirty="0"/>
              <a:t>вид </a:t>
            </a:r>
            <a:r>
              <a:rPr lang="ru-RU" sz="3600" dirty="0" smtClean="0"/>
              <a:t>изобразительного искусства, </a:t>
            </a:r>
            <a:r>
              <a:rPr lang="ru-RU" sz="3600" dirty="0"/>
              <a:t>использующий в качестве основных изобразительных средств линии, штрихи, пятна и </a:t>
            </a:r>
            <a:r>
              <a:rPr lang="ru-RU" sz="3600" dirty="0" smtClean="0"/>
              <a:t>точки.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Графика – важное средство отражения действительности. С её помощью передается форма предметов, раскрываются процессы и явления окружающей действительности.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158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4939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4"/>
                </a:solidFill>
              </a:rPr>
              <a:t>Изобразительные средства</a:t>
            </a:r>
            <a:br>
              <a:rPr lang="ru-RU" dirty="0" smtClean="0">
                <a:solidFill>
                  <a:schemeClr val="accent4"/>
                </a:solidFill>
              </a:rPr>
            </a:br>
            <a:r>
              <a:rPr lang="ru-RU" dirty="0" smtClean="0">
                <a:solidFill>
                  <a:schemeClr val="accent4"/>
                </a:solidFill>
              </a:rPr>
              <a:t>в рельефной графике  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918681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+mj-lt"/>
              </a:rPr>
              <a:t>Точка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44605"/>
            <a:ext cx="5426001" cy="35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382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85648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+mj-lt"/>
              </a:rPr>
              <a:t>2. Линия </a:t>
            </a:r>
            <a:endParaRPr lang="ru-RU" sz="2800" dirty="0">
              <a:latin typeface="+mj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143000"/>
            <a:ext cx="8229600" cy="149391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4"/>
                </a:solidFill>
              </a:rPr>
              <a:t>Изобразительные средства</a:t>
            </a:r>
            <a:br>
              <a:rPr lang="ru-RU" dirty="0" smtClean="0">
                <a:solidFill>
                  <a:schemeClr val="accent4"/>
                </a:solidFill>
              </a:rPr>
            </a:br>
            <a:r>
              <a:rPr lang="ru-RU" dirty="0" smtClean="0">
                <a:solidFill>
                  <a:schemeClr val="accent4"/>
                </a:solidFill>
              </a:rPr>
              <a:t>в рельефной графике  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11266" name="Picture 2" descr="C:\Мои файлы\РАБОТА\Вебинар\Картинки в презентацию\лини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4923"/>
          <a:stretch/>
        </p:blipFill>
        <p:spPr bwMode="auto">
          <a:xfrm>
            <a:off x="2384276" y="2667065"/>
            <a:ext cx="6520441" cy="29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454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476672"/>
            <a:ext cx="8229600" cy="149391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4"/>
                </a:solidFill>
              </a:rPr>
              <a:t>Изобразительные средства</a:t>
            </a:r>
            <a:br>
              <a:rPr lang="ru-RU" dirty="0" smtClean="0">
                <a:solidFill>
                  <a:schemeClr val="accent4"/>
                </a:solidFill>
              </a:rPr>
            </a:br>
            <a:r>
              <a:rPr lang="ru-RU" dirty="0" smtClean="0">
                <a:solidFill>
                  <a:schemeClr val="accent4"/>
                </a:solidFill>
              </a:rPr>
              <a:t>в рельефной графике  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448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+mj-lt"/>
              </a:rPr>
              <a:t>3. Текстура </a:t>
            </a:r>
            <a:endParaRPr lang="ru-RU" sz="2800" dirty="0">
              <a:latin typeface="+mj-lt"/>
            </a:endParaRPr>
          </a:p>
        </p:txBody>
      </p:sp>
      <p:pic>
        <p:nvPicPr>
          <p:cNvPr id="12290" name="Picture 2" descr="C:\Мои файлы\РАБОТА\Вебинар\Картинки в презентацию\текстур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4824536" cy="49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762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476672"/>
            <a:ext cx="8229600" cy="149391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4"/>
                </a:solidFill>
              </a:rPr>
              <a:t>Примеры применения изобразительных средств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13315" name="Picture 3" descr="C:\Мои файлы\РАБОТА\Вебинар\Картинки в презентацию\молеку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92" y="1955191"/>
            <a:ext cx="4680520" cy="445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14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ои файлы\РАБОТА\Чистая вода\Планшеты, баннеры\Планшет канализация вод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0" b="22580"/>
          <a:stretch/>
        </p:blipFill>
        <p:spPr bwMode="auto">
          <a:xfrm>
            <a:off x="539552" y="1484784"/>
            <a:ext cx="8077151" cy="48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78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Вебинар\Фото планеты\IMG_93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53" r="6901" b="5577"/>
          <a:stretch/>
        </p:blipFill>
        <p:spPr bwMode="auto">
          <a:xfrm>
            <a:off x="611560" y="1381125"/>
            <a:ext cx="817245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489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49188" y="692696"/>
            <a:ext cx="8229600" cy="172819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Материалы и техники</a:t>
            </a:r>
          </a:p>
          <a:p>
            <a:pPr algn="ctr"/>
            <a:r>
              <a:rPr lang="ru-RU" dirty="0" smtClean="0"/>
              <a:t> для создания </a:t>
            </a:r>
          </a:p>
          <a:p>
            <a:pPr algn="ctr"/>
            <a:r>
              <a:rPr lang="ru-RU" dirty="0" smtClean="0"/>
              <a:t>рельефной графики: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420888"/>
            <a:ext cx="770485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 err="1" smtClean="0">
                <a:latin typeface="+mj-lt"/>
              </a:rPr>
              <a:t>Микрокапсульная</a:t>
            </a:r>
            <a:r>
              <a:rPr lang="ru-RU" sz="2400" dirty="0" smtClean="0">
                <a:latin typeface="+mj-lt"/>
              </a:rPr>
              <a:t> (рельефообразующая, </a:t>
            </a:r>
            <a:r>
              <a:rPr lang="ru-RU" sz="2400" dirty="0" err="1" smtClean="0">
                <a:latin typeface="+mj-lt"/>
              </a:rPr>
              <a:t>термо</a:t>
            </a:r>
            <a:r>
              <a:rPr lang="ru-RU" sz="2400" dirty="0" smtClean="0">
                <a:latin typeface="+mj-lt"/>
              </a:rPr>
              <a:t>-) бумага и устройство для создания тактильно графики (</a:t>
            </a:r>
            <a:r>
              <a:rPr lang="en-US" sz="2400" dirty="0" smtClean="0">
                <a:latin typeface="+mj-lt"/>
              </a:rPr>
              <a:t>PIAF</a:t>
            </a:r>
            <a:r>
              <a:rPr lang="ru-RU" sz="2400" dirty="0" smtClean="0">
                <a:latin typeface="+mj-lt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+mj-lt"/>
              </a:rPr>
              <a:t>УФ-печать на пластике, металле, стекле, бумаге.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 smtClean="0">
                <a:latin typeface="+mj-lt"/>
              </a:rPr>
              <a:t>Брайлевский</a:t>
            </a:r>
            <a:r>
              <a:rPr lang="ru-RU" sz="2400" dirty="0" smtClean="0">
                <a:latin typeface="+mj-lt"/>
              </a:rPr>
              <a:t> принтер и бумага для печати 160-200 г/м</a:t>
            </a:r>
            <a:r>
              <a:rPr lang="ru-RU" sz="2400" baseline="30000" dirty="0" smtClean="0">
                <a:latin typeface="+mj-lt"/>
              </a:rPr>
              <a:t>2</a:t>
            </a:r>
          </a:p>
          <a:p>
            <a:pPr marL="342900" indent="-342900">
              <a:buFont typeface="+mj-lt"/>
              <a:buAutoNum type="arabicPeriod"/>
            </a:pPr>
            <a:endParaRPr lang="ru-RU" sz="1600" baseline="300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+mj-lt"/>
              </a:rPr>
              <a:t>Принтер, совмещающий рельефно-графическую и цветную печать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8939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accent4"/>
                </a:solidFill>
                <a:latin typeface="+mj-lt"/>
              </a:rPr>
              <a:t>Микрокапсульная</a:t>
            </a:r>
            <a:r>
              <a:rPr lang="ru-RU" sz="2400" dirty="0">
                <a:solidFill>
                  <a:schemeClr val="accent4"/>
                </a:solidFill>
                <a:latin typeface="+mj-lt"/>
              </a:rPr>
              <a:t> (рельефообразующая, </a:t>
            </a:r>
            <a:r>
              <a:rPr lang="ru-RU" sz="2400" dirty="0" err="1">
                <a:solidFill>
                  <a:schemeClr val="accent4"/>
                </a:solidFill>
                <a:latin typeface="+mj-lt"/>
              </a:rPr>
              <a:t>термо</a:t>
            </a:r>
            <a:r>
              <a:rPr lang="ru-RU" sz="2400" dirty="0">
                <a:solidFill>
                  <a:schemeClr val="accent4"/>
                </a:solidFill>
                <a:latin typeface="+mj-lt"/>
              </a:rPr>
              <a:t>-) бумага и устройство для создания тактильно графики (</a:t>
            </a:r>
            <a:r>
              <a:rPr lang="en-US" sz="2400" dirty="0">
                <a:solidFill>
                  <a:schemeClr val="accent4"/>
                </a:solidFill>
                <a:latin typeface="+mj-lt"/>
              </a:rPr>
              <a:t>PIAF</a:t>
            </a:r>
            <a:r>
              <a:rPr lang="ru-RU" sz="2400" dirty="0">
                <a:solidFill>
                  <a:schemeClr val="accent4"/>
                </a:solidFill>
                <a:latin typeface="+mj-l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2079868"/>
            <a:ext cx="23762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Плюсы: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Совмещение цветной и черно-белой графики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Простота создания изображения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+mj-lt"/>
              </a:rPr>
              <a:t>Тиражируемость</a:t>
            </a:r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Минусы: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Недолговечность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Высокая стоимость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4338" name="Picture 2" descr="F:\Вебинар\Фото планеты\IMG_9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60848"/>
            <a:ext cx="594066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10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Мои файлы\РАБОТА\Вебинар\Картинки в презентацию\этапы пиа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847857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142" y="908720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Основные способы передачи рисунка – точки и линии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Комбинация текстур, знаков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</a:rPr>
              <a:t>Поэлементная </a:t>
            </a:r>
            <a:r>
              <a:rPr lang="ru-RU" dirty="0">
                <a:latin typeface="+mj-lt"/>
              </a:rPr>
              <a:t>раскладки изображений, </a:t>
            </a:r>
            <a:r>
              <a:rPr lang="ru-RU" dirty="0" err="1">
                <a:latin typeface="+mj-lt"/>
              </a:rPr>
              <a:t>поэтапность</a:t>
            </a:r>
            <a:r>
              <a:rPr lang="ru-RU" dirty="0">
                <a:latin typeface="+mj-lt"/>
              </a:rPr>
              <a:t>, промежуточные рисунки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Единообразие проекций, четкая композиция и структура рисунка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Избегать пересечения элементов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0060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/>
                </a:solidFill>
                <a:latin typeface="+mj-lt"/>
              </a:rPr>
              <a:t>УФ-печать на пластике, металле, стекле, бумаге</a:t>
            </a:r>
          </a:p>
        </p:txBody>
      </p:sp>
      <p:pic>
        <p:nvPicPr>
          <p:cNvPr id="17410" name="Picture 2" descr="F:\Вебинар\фото\IMG_4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6825"/>
            <a:ext cx="3455591" cy="518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340768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Плюсы: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Совмещение цветной и черно-белой графики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Высокая износостойкость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+mj-lt"/>
              </a:rPr>
              <a:t>Тиражируемость</a:t>
            </a:r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Использование больших форматов</a:t>
            </a:r>
          </a:p>
          <a:p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Минусы: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Трудоёмкость подготовки при совмещенных изображениях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Высокая стоимость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725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0698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Рельефная графика (</a:t>
            </a:r>
            <a:r>
              <a:rPr lang="ru-RU" dirty="0" err="1" smtClean="0"/>
              <a:t>тифлографика</a:t>
            </a:r>
            <a:r>
              <a:rPr lang="ru-RU" dirty="0" smtClean="0"/>
              <a:t>, специальная графика):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91952" y="2762672"/>
            <a:ext cx="8229600" cy="2898576"/>
          </a:xfrm>
          <a:prstGeom prst="rect">
            <a:avLst/>
          </a:prstGeom>
        </p:spPr>
        <p:txBody>
          <a:bodyPr vert="horz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Tx/>
              <a:buChar char="-"/>
            </a:pPr>
            <a:r>
              <a:rPr lang="ru-RU" sz="2800" dirty="0" smtClean="0"/>
              <a:t>Представляет собой графическое изображение, сделанное слепыми или для нужд слепых с помощью техники рельефных линий или очень низких рельефных поверхностей.</a:t>
            </a:r>
          </a:p>
          <a:p>
            <a:endParaRPr lang="ru-RU" sz="2800" dirty="0" smtClean="0"/>
          </a:p>
          <a:p>
            <a:r>
              <a:rPr lang="ru-RU" sz="2200" i="1" dirty="0" smtClean="0"/>
              <a:t>Петров Ю.И., Руцкая Е.Н. «Особенности восприятия рельефно-графических пособий незрячими». Метод. пособие. М.: ВОС, 1993 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85531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Мои файлы\РАБОТА\ЖКХ\Планшеты\Благоустройство к печа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0494"/>
            <a:ext cx="4322762" cy="43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Мои файлы\РАБОТА\ЖКХ\Планшеты\Благоустройство к печати релье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83" y="1410494"/>
            <a:ext cx="4322762" cy="43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92696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/>
                </a:solidFill>
                <a:latin typeface="+mj-lt"/>
              </a:rPr>
              <a:t>УФ-печать на пластике, металле, стекле, бумаге</a:t>
            </a:r>
          </a:p>
        </p:txBody>
      </p:sp>
    </p:spTree>
    <p:extLst>
      <p:ext uri="{BB962C8B-B14F-4D97-AF65-F5344CB8AC3E}">
        <p14:creationId xmlns:p14="http://schemas.microsoft.com/office/powerpoint/2010/main" val="148845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4"/>
                </a:solidFill>
                <a:latin typeface="+mj-lt"/>
              </a:rPr>
              <a:t>Брайлевский</a:t>
            </a:r>
            <a:r>
              <a:rPr lang="ru-RU" sz="2400" dirty="0" smtClean="0">
                <a:solidFill>
                  <a:schemeClr val="accent4"/>
                </a:solidFill>
                <a:latin typeface="+mj-lt"/>
              </a:rPr>
              <a:t> принтер </a:t>
            </a:r>
          </a:p>
          <a:p>
            <a:pPr algn="ctr"/>
            <a:r>
              <a:rPr lang="ru-RU" sz="2400" dirty="0" smtClean="0">
                <a:solidFill>
                  <a:schemeClr val="accent4"/>
                </a:solidFill>
                <a:latin typeface="+mj-lt"/>
              </a:rPr>
              <a:t>и бумага для печати 160-200 г/м</a:t>
            </a:r>
            <a:r>
              <a:rPr lang="ru-RU" sz="2400" baseline="30000" dirty="0" smtClean="0">
                <a:solidFill>
                  <a:schemeClr val="accent4"/>
                </a:solidFill>
                <a:latin typeface="+mj-lt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48833" y="1772816"/>
            <a:ext cx="32716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Плюсы: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Быстрота изготовления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+mj-lt"/>
              </a:rPr>
              <a:t>Тиражируемость</a:t>
            </a:r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Невысокая стоимость бумаги</a:t>
            </a:r>
          </a:p>
          <a:p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Минусы: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Специальная подготовка изображений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Отсутствие цвета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Ограничение по изображению мелких деталей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Недолговечность 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 descr="F:\Вебинар\Новая папка\IMG_94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8" t="8693" r="10960" b="7352"/>
          <a:stretch/>
        </p:blipFill>
        <p:spPr bwMode="auto">
          <a:xfrm>
            <a:off x="251520" y="1916832"/>
            <a:ext cx="5201599" cy="3528392"/>
          </a:xfrm>
          <a:prstGeom prst="rect">
            <a:avLst/>
          </a:prstGeom>
          <a:noFill/>
          <a:ln w="63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473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92696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/>
                </a:solidFill>
                <a:latin typeface="+mj-lt"/>
              </a:rPr>
              <a:t>Подготовка изображения и главные ошибки </a:t>
            </a:r>
          </a:p>
        </p:txBody>
      </p:sp>
      <p:pic>
        <p:nvPicPr>
          <p:cNvPr id="21507" name="Picture 3" descr="C:\Мои файлы\РАБОТА\Вебинар\Картинки в презентацию\Здание Томского музе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0" y="1147093"/>
            <a:ext cx="7655992" cy="54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66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/>
                </a:solidFill>
                <a:latin typeface="+mj-lt"/>
              </a:rPr>
              <a:t>Принтер, совмещающий рельефно-графическую </a:t>
            </a:r>
          </a:p>
          <a:p>
            <a:pPr algn="ctr"/>
            <a:r>
              <a:rPr lang="ru-RU" sz="2400" dirty="0" smtClean="0">
                <a:solidFill>
                  <a:schemeClr val="accent4"/>
                </a:solidFill>
                <a:latin typeface="+mj-lt"/>
              </a:rPr>
              <a:t>и цветную печать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37408" y="1796038"/>
            <a:ext cx="29930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Плюсы: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Быстрота изготовления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+mj-lt"/>
              </a:rPr>
              <a:t>Тиражируемость</a:t>
            </a:r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Невысокая стоимость бумаги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Разная высота рельефа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Совмещение цвета и рельефа</a:t>
            </a:r>
          </a:p>
          <a:p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+mj-lt"/>
              </a:rPr>
              <a:t>Минусы: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Специальная подготовка изображений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Ограничение по изображению мелких деталей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+mj-lt"/>
              </a:rPr>
              <a:t>Недолговечность 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 descr="F:\Вебинар\Новая папка\IMG_94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4" y="1844824"/>
            <a:ext cx="5513880" cy="36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662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836712"/>
            <a:ext cx="8229600" cy="127788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Форматы для создания </a:t>
            </a:r>
          </a:p>
          <a:p>
            <a:pPr algn="ctr"/>
            <a:r>
              <a:rPr lang="ru-RU" dirty="0" smtClean="0"/>
              <a:t>рельефной графики: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060848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Форматы определяются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задачами, которые необходимо решить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способом создания рельефной графики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способом использования готового пособия</a:t>
            </a:r>
            <a:endParaRPr lang="ru-RU" sz="2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960" y="3789040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Стандартные форматы: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А3 (297х420 мм)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А4 (210х297 мм)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60х60 см</a:t>
            </a:r>
          </a:p>
          <a:p>
            <a:r>
              <a:rPr lang="ru-RU" sz="2400" dirty="0" smtClean="0">
                <a:latin typeface="+mj-lt"/>
              </a:rPr>
              <a:t>Для восприятия подходят размеры области с рисунком от 10х10 см до 60х60 см (10х20 – 50х100 см)</a:t>
            </a:r>
          </a:p>
        </p:txBody>
      </p:sp>
    </p:spTree>
    <p:extLst>
      <p:ext uri="{BB962C8B-B14F-4D97-AF65-F5344CB8AC3E}">
        <p14:creationId xmlns:p14="http://schemas.microsoft.com/office/powerpoint/2010/main" val="278818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Редактор\PowerPoint_2009-2013\Альбомы_страницы\ЛандшафтДизайн_альбом\PICT02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4668011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:\Мои файлы\РАБОТА\Вебинар\Картинки в презентацию\а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456384" cy="233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836712"/>
            <a:ext cx="8229600" cy="127788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Распределение информации на разных форматах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346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Мои файлы\РАБОТА\ЖКХ\Планшеты\Водоснабжение к печати релье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328592" cy="532859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620688"/>
            <a:ext cx="8229600" cy="1277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/>
              <a:t>Распределение информации на разных форматах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64602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764704"/>
            <a:ext cx="8229600" cy="12778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Принцип универсальности изображений</a:t>
            </a:r>
            <a:endParaRPr lang="ru-RU" sz="3600" dirty="0"/>
          </a:p>
        </p:txBody>
      </p:sp>
      <p:pic>
        <p:nvPicPr>
          <p:cNvPr id="3" name="Picture 3" descr="\\hyper\МедиаАрхив\_Фото\2015\2015_01_28 января_открытый урок_промыслы\IMG_8789-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96" y="2676129"/>
            <a:ext cx="5845807" cy="389691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916832"/>
            <a:ext cx="8291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Сочетание в готовом издании нескольких форматов – рельефной графики, рельефной точки, цветного изображения и крупного шрифта.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2591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620688"/>
            <a:ext cx="8229600" cy="81622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Цвет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268760"/>
            <a:ext cx="80752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Важными информативными признаками в изображениях являются цвет и контраст. </a:t>
            </a:r>
            <a:endParaRPr lang="ru-RU" sz="20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Цветовое зрение играет большую роль в опознании изображений, позволяет лучше различать детали объектов и воспринимать большое количество информативных признаков</a:t>
            </a:r>
            <a:r>
              <a:rPr lang="ru-RU" sz="20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Чаще всего наблюдается </a:t>
            </a:r>
            <a:r>
              <a:rPr lang="ru-RU" sz="2000" dirty="0">
                <a:latin typeface="+mj-lt"/>
              </a:rPr>
              <a:t>ослабление восприятия основных цветов — красного, зеленого, синего.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+mj-lt"/>
            </a:endParaRPr>
          </a:p>
        </p:txBody>
      </p:sp>
      <p:pic>
        <p:nvPicPr>
          <p:cNvPr id="4098" name="Picture 2" descr="F:\Вебинар\ЛандшафтДизайн_альбом\PICT02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 b="9741"/>
          <a:stretch/>
        </p:blipFill>
        <p:spPr bwMode="auto">
          <a:xfrm>
            <a:off x="737202" y="3645024"/>
            <a:ext cx="7669596" cy="29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04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620688"/>
            <a:ext cx="8229600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Оформление готовых изданий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64592" y="13407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Оформление планшета рамкой</a:t>
            </a:r>
            <a:endParaRPr lang="ru-RU" dirty="0">
              <a:latin typeface="+mj-lt"/>
            </a:endParaRPr>
          </a:p>
        </p:txBody>
      </p:sp>
      <p:pic>
        <p:nvPicPr>
          <p:cNvPr id="3074" name="Picture 2" descr="F:\Вебинар\Новая папка\IMG_94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9974" r="10666" b="11818"/>
          <a:stretch/>
        </p:blipFill>
        <p:spPr bwMode="auto">
          <a:xfrm>
            <a:off x="395537" y="1700808"/>
            <a:ext cx="4176464" cy="30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Вебинар\Новая папка\IMG_94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9882" r="3882" b="8960"/>
          <a:stretch/>
        </p:blipFill>
        <p:spPr bwMode="auto">
          <a:xfrm>
            <a:off x="4860032" y="1700808"/>
            <a:ext cx="3672779" cy="220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5322" y="134676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Переплет альбома пружиной</a:t>
            </a:r>
            <a:endParaRPr lang="ru-RU" dirty="0">
              <a:latin typeface="+mj-lt"/>
            </a:endParaRPr>
          </a:p>
        </p:txBody>
      </p:sp>
      <p:pic>
        <p:nvPicPr>
          <p:cNvPr id="3076" name="Picture 4" descr="C:\Мои файлы\РАБОТА\Вебинар\Картинки в презентацию\угл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4" y="4077072"/>
            <a:ext cx="3528393" cy="24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06598" y="5949280"/>
            <a:ext cx="255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+mj-lt"/>
              </a:rPr>
              <a:t>Скругление</a:t>
            </a:r>
            <a:r>
              <a:rPr lang="ru-RU" dirty="0" smtClean="0">
                <a:latin typeface="+mj-lt"/>
              </a:rPr>
              <a:t> углов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575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09431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 психологической точки зрения </a:t>
            </a:r>
            <a:r>
              <a:rPr lang="ru-RU" sz="3600" dirty="0" err="1" smtClean="0"/>
              <a:t>тифлографика</a:t>
            </a:r>
            <a:r>
              <a:rPr lang="ru-RU" sz="3600" dirty="0" smtClean="0"/>
              <a:t> представляет собой трансформацию пространственных впечатлений и представлений во впечатления и представления плоскостные.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i="1" dirty="0"/>
              <a:t>Петров Ю.И., Руцкая Е.Н. «Особенности восприятия рельефно-графических пособий незрячими». Метод. пособие. М.: ВОС, 1993 </a:t>
            </a:r>
            <a:r>
              <a:rPr lang="ru-RU" sz="3600" i="1" dirty="0"/>
              <a:t/>
            </a:r>
            <a:br>
              <a:rPr lang="ru-RU" sz="3600" i="1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484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7" descr="D:\Документы\Corel User Files\канадский стандарт таблицы\дерево решений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2520280" cy="590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240360" cy="51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791126"/>
            <a:ext cx="373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ru-RU" sz="2800" b="1" dirty="0">
                <a:solidFill>
                  <a:schemeClr val="accent4"/>
                </a:solidFill>
                <a:latin typeface="+mj-lt"/>
              </a:rPr>
              <a:t>Дерево </a:t>
            </a:r>
            <a:r>
              <a:rPr lang="ru-RU" sz="2800" b="1" dirty="0" smtClean="0">
                <a:solidFill>
                  <a:schemeClr val="accent4"/>
                </a:solidFill>
                <a:latin typeface="+mj-lt"/>
              </a:rPr>
              <a:t>решений</a:t>
            </a:r>
            <a:endParaRPr lang="ru-RU" sz="28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4693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80728"/>
            <a:ext cx="79208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Литература:</a:t>
            </a:r>
          </a:p>
          <a:p>
            <a:pPr marL="342900" indent="-342900">
              <a:buAutoNum type="arabicPeriod"/>
            </a:pPr>
            <a:r>
              <a:rPr lang="ru-RU" i="1" dirty="0" smtClean="0"/>
              <a:t>Петров </a:t>
            </a:r>
            <a:r>
              <a:rPr lang="ru-RU" i="1" dirty="0"/>
              <a:t>Ю.И., Руцкая Е.Н. «Особенности восприятия рельефно-графических пособий незрячими». Метод. пособие. М.: ВОС, </a:t>
            </a:r>
            <a:r>
              <a:rPr lang="ru-RU" i="1" dirty="0" smtClean="0"/>
              <a:t>1993</a:t>
            </a:r>
          </a:p>
          <a:p>
            <a:pPr marL="342900" indent="-342900">
              <a:buAutoNum type="arabicPeriod"/>
            </a:pPr>
            <a:r>
              <a:rPr lang="ru-RU" i="1" dirty="0"/>
              <a:t>Литвак А.Г. «</a:t>
            </a:r>
            <a:r>
              <a:rPr lang="ru-RU" i="1" dirty="0" err="1"/>
              <a:t>Тифлопсихология</a:t>
            </a:r>
            <a:r>
              <a:rPr lang="ru-RU" i="1" dirty="0"/>
              <a:t>». М. </a:t>
            </a:r>
            <a:r>
              <a:rPr lang="ru-RU" i="1" dirty="0" smtClean="0"/>
              <a:t>– 1985</a:t>
            </a:r>
          </a:p>
          <a:p>
            <a:pPr marL="342900" indent="-342900">
              <a:buFont typeface="+mj-lt"/>
              <a:buAutoNum type="arabicPeriod"/>
            </a:pPr>
            <a:r>
              <a:rPr lang="ru-RU" i="1" dirty="0" smtClean="0"/>
              <a:t>Ермаков В</a:t>
            </a:r>
            <a:r>
              <a:rPr lang="ru-RU" i="1" dirty="0"/>
              <a:t>. П</a:t>
            </a:r>
            <a:r>
              <a:rPr lang="ru-RU" i="1" dirty="0" smtClean="0"/>
              <a:t>. «Графические средства наглядности для слабовидящих» Учебное пособие. М.,—</a:t>
            </a:r>
            <a:r>
              <a:rPr lang="ru-RU" i="1" dirty="0"/>
              <a:t>1988</a:t>
            </a:r>
          </a:p>
          <a:p>
            <a:pPr marL="342900" indent="-342900">
              <a:buAutoNum type="arabicPeriod"/>
            </a:pPr>
            <a:r>
              <a:rPr lang="ru-RU" i="1" dirty="0"/>
              <a:t> </a:t>
            </a:r>
            <a:r>
              <a:rPr lang="ru-RU" i="1" dirty="0" smtClean="0"/>
              <a:t>«Средства ориентирования» Билли </a:t>
            </a:r>
            <a:r>
              <a:rPr lang="ru-RU" i="1" dirty="0"/>
              <a:t>Луиз </a:t>
            </a:r>
            <a:r>
              <a:rPr lang="ru-RU" i="1" dirty="0" err="1" smtClean="0"/>
              <a:t>Бенцен</a:t>
            </a:r>
            <a:r>
              <a:rPr lang="ru-RU" i="1" dirty="0" smtClean="0"/>
              <a:t> (</a:t>
            </a:r>
            <a:r>
              <a:rPr lang="en-US" i="1" dirty="0"/>
              <a:t>Foundations of </a:t>
            </a:r>
            <a:r>
              <a:rPr lang="en-US" i="1" dirty="0" err="1"/>
              <a:t>orintation</a:t>
            </a:r>
            <a:r>
              <a:rPr lang="en-US" i="1" dirty="0"/>
              <a:t> and mobility, second edition, AFB press, N-Y, 1997 </a:t>
            </a:r>
            <a:r>
              <a:rPr lang="ru-RU" i="1" dirty="0"/>
              <a:t>)</a:t>
            </a:r>
          </a:p>
          <a:p>
            <a:pPr marL="342900" indent="-342900">
              <a:buAutoNum type="arabicPeriod"/>
            </a:pPr>
            <a:r>
              <a:rPr lang="ru-RU" i="1" dirty="0"/>
              <a:t>Руководство и стандарты по Тактильной Графике, </a:t>
            </a:r>
            <a:r>
              <a:rPr lang="ru-RU" i="1" dirty="0" smtClean="0"/>
              <a:t>2010. (веб-версия  </a:t>
            </a:r>
            <a:r>
              <a:rPr lang="ru-RU" i="1" dirty="0"/>
              <a:t>февраль </a:t>
            </a:r>
            <a:r>
              <a:rPr lang="ru-RU" i="1" dirty="0" smtClean="0"/>
              <a:t>2012 г.) Североамериканский </a:t>
            </a:r>
            <a:r>
              <a:rPr lang="ru-RU" i="1" dirty="0"/>
              <a:t>Департамент по кодам Брайля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2" y="4581127"/>
            <a:ext cx="1201737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6916" y="6302424"/>
            <a:ext cx="7390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При использовании фотоизображений изданий НОСБ ссылка обязательна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4486542"/>
            <a:ext cx="6264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Новосибирская областная специальная библиотека для незрячих и слабовидящих (НОСБ)</a:t>
            </a:r>
            <a:endParaRPr lang="ru-RU" sz="1600" dirty="0"/>
          </a:p>
          <a:p>
            <a:r>
              <a:rPr lang="ru-RU" sz="1600" b="1" dirty="0"/>
              <a:t>Адрес</a:t>
            </a:r>
            <a:r>
              <a:rPr lang="ru-RU" sz="1600" dirty="0"/>
              <a:t>: 630091, г. Новосибирск, ул. Крылова, 15</a:t>
            </a:r>
            <a:br>
              <a:rPr lang="ru-RU" sz="1600" dirty="0"/>
            </a:br>
            <a:r>
              <a:rPr lang="ru-RU" sz="1600" b="1" dirty="0" smtClean="0"/>
              <a:t>Телефоны</a:t>
            </a:r>
            <a:r>
              <a:rPr lang="ru-RU" sz="1600" dirty="0"/>
              <a:t>: (383) 224-65-92 (приемная), 224-54-38 (отдел обслуживания)</a:t>
            </a:r>
            <a:br>
              <a:rPr lang="ru-RU" sz="1600" dirty="0"/>
            </a:br>
            <a:r>
              <a:rPr lang="ru-RU" sz="1600" b="1" dirty="0" smtClean="0"/>
              <a:t>E-</a:t>
            </a:r>
            <a:r>
              <a:rPr lang="ru-RU" sz="1600" b="1" dirty="0" err="1" smtClean="0"/>
              <a:t>mail</a:t>
            </a:r>
            <a:r>
              <a:rPr lang="ru-RU" sz="1600" dirty="0"/>
              <a:t>: </a:t>
            </a:r>
            <a:r>
              <a:rPr lang="ru-RU" sz="1600" u="sng" dirty="0">
                <a:hlinkClick r:id="rId3"/>
              </a:rPr>
              <a:t>lib@sibdisnet.ru</a:t>
            </a: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1960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38234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Исследования </a:t>
            </a:r>
            <a:r>
              <a:rPr lang="ru-RU" sz="3600" dirty="0" err="1" smtClean="0"/>
              <a:t>тифлопсихологов</a:t>
            </a:r>
            <a:r>
              <a:rPr lang="ru-RU" sz="3600" dirty="0" smtClean="0"/>
              <a:t> показывают, что движения глаз, благодаря которым становится возможным отражение пространственных свойств объектов,  идентичны движениям ощупывающей руки. 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800" i="1" dirty="0" smtClean="0"/>
              <a:t>Литвак А.Г. «</a:t>
            </a:r>
            <a:r>
              <a:rPr lang="ru-RU" sz="1800" i="1" dirty="0" err="1" smtClean="0"/>
              <a:t>Тифлопсихология</a:t>
            </a:r>
            <a:r>
              <a:rPr lang="ru-RU" sz="1800" i="1" dirty="0" smtClean="0"/>
              <a:t>». М. - 1985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765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302433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Понимание изображения – сложный психический процесс и во многом зависит от характера и способа изображения.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Можно выделить 5 типов задач, которые решает человек при исследовании рельефного изображения: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3385" y="3774982"/>
            <a:ext cx="79525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Глобальное восприятие изображения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Парциальное восприятие изображения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Восприятие изображения сложной конфигурации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Восприятие изображения сложной композиции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Восприятие изображения, выраженного в визуальных формах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096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Критерии оценки рельефной графики: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2204864"/>
            <a:ext cx="8229600" cy="410445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Изображение должно быть понятно не только незрячему, но и человеку с полной функцией зрения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Незрячий без посторонней помощи может понимать предложенное изображение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Рельефная графика отвечает требованиям эстетики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Готовый объект </a:t>
            </a:r>
            <a:r>
              <a:rPr lang="ru-RU" sz="2800" dirty="0"/>
              <a:t>отвечает требованиям </a:t>
            </a:r>
            <a:r>
              <a:rPr lang="ru-RU" sz="2800" dirty="0" smtClean="0"/>
              <a:t>безопасности и удобства использования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9516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548680"/>
            <a:ext cx="8229600" cy="192596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4"/>
                </a:solidFill>
              </a:rPr>
              <a:t>Принципы оформления </a:t>
            </a:r>
          </a:p>
          <a:p>
            <a:pPr algn="ctr"/>
            <a:r>
              <a:rPr lang="ru-RU" dirty="0" smtClean="0">
                <a:solidFill>
                  <a:schemeClr val="accent4"/>
                </a:solidFill>
              </a:rPr>
              <a:t>рельефно-графической информации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2204864"/>
            <a:ext cx="8229600" cy="410445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принцип </a:t>
            </a:r>
            <a:r>
              <a:rPr lang="ru-RU" sz="2800" dirty="0" smtClean="0"/>
              <a:t>лаконичности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принцип обобщения и унификации 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принцип акцентирования основных средств раздражения органов чувств 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принцип самостоятельности 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принцип подчеркивания структуры 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принцип </a:t>
            </a:r>
            <a:r>
              <a:rPr lang="ru-RU" sz="2800" dirty="0" err="1"/>
              <a:t>фазовости</a:t>
            </a:r>
            <a:r>
              <a:rPr lang="ru-RU" sz="2800" dirty="0"/>
              <a:t> 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принцип использования обычных ассоциаций, стереотипов и мнемотехники </a:t>
            </a:r>
          </a:p>
        </p:txBody>
      </p:sp>
    </p:spTree>
    <p:extLst>
      <p:ext uri="{BB962C8B-B14F-4D97-AF65-F5344CB8AC3E}">
        <p14:creationId xmlns:p14="http://schemas.microsoft.com/office/powerpoint/2010/main" val="3422528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Принцип лаконичности</a:t>
            </a:r>
            <a:endParaRPr lang="ru-RU" dirty="0"/>
          </a:p>
        </p:txBody>
      </p:sp>
      <p:pic>
        <p:nvPicPr>
          <p:cNvPr id="1026" name="Picture 2" descr="C:\Мои файлы\РАБОТА\Вебинар\Картинки в презентацию\Ваза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15712"/>
            <a:ext cx="3024336" cy="435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Мои файлы\РАБОТА\Вебинар\Картинки в презентацию\Ваз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09781"/>
            <a:ext cx="3096344" cy="456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69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557</TotalTime>
  <Words>804</Words>
  <Application>Microsoft Office PowerPoint</Application>
  <PresentationFormat>Экран (4:3)</PresentationFormat>
  <Paragraphs>145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Городская</vt:lpstr>
      <vt:lpstr>РЕЛЬЕФНАЯ ГРАФИКА:  ОТ ЗАМЫСЛА К ВОПЛОЩЕНИЮ</vt:lpstr>
      <vt:lpstr>Графика - вид изобразительного искусства, использующий в качестве основных изобразительных средств линии, штрихи, пятна и точки.  Графика – важное средство отражения действительности. С её помощью передается форма предметов, раскрываются процессы и явления окружающей действительности. </vt:lpstr>
      <vt:lpstr>Рельефная графика (тифлографика, специальная графика):</vt:lpstr>
      <vt:lpstr>С психологической точки зрения тифлографика представляет собой трансформацию пространственных впечатлений и представлений во впечатления и представления плоскостные.  Петров Ю.И., Руцкая Е.Н. «Особенности восприятия рельефно-графических пособий незрячими». Метод. пособие. М.: ВОС, 1993  </vt:lpstr>
      <vt:lpstr>Исследования тифлопсихологов показывают, что движения глаз, благодаря которым становится возможным отражение пространственных свойств объектов,  идентичны движениям ощупывающей руки.   Литвак А.Г. «Тифлопсихология». М. - 1985 </vt:lpstr>
      <vt:lpstr>Понимание изображения – сложный психический процесс и во многом зависит от характера и способа изображения.   Можно выделить 5 типов задач, которые решает человек при исследовании рельефного изображения:</vt:lpstr>
      <vt:lpstr>Критерии оценки рельефной графики:</vt:lpstr>
      <vt:lpstr>Презентация PowerPoint</vt:lpstr>
      <vt:lpstr>Принцип лаконичности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Изобразительные средства в рельефной графике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Чепикова</dc:creator>
  <cp:lastModifiedBy>Чепикова</cp:lastModifiedBy>
  <cp:revision>49</cp:revision>
  <dcterms:created xsi:type="dcterms:W3CDTF">2016-10-16T05:36:18Z</dcterms:created>
  <dcterms:modified xsi:type="dcterms:W3CDTF">2016-10-17T08:02:29Z</dcterms:modified>
</cp:coreProperties>
</file>